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80" r:id="rId4"/>
    <p:sldId id="295" r:id="rId5"/>
    <p:sldId id="281" r:id="rId6"/>
    <p:sldId id="296" r:id="rId7"/>
    <p:sldId id="282" r:id="rId8"/>
    <p:sldId id="283" r:id="rId9"/>
    <p:sldId id="284" r:id="rId10"/>
    <p:sldId id="286" r:id="rId11"/>
    <p:sldId id="285" r:id="rId12"/>
    <p:sldId id="287" r:id="rId13"/>
    <p:sldId id="302" r:id="rId14"/>
    <p:sldId id="298" r:id="rId15"/>
    <p:sldId id="299" r:id="rId16"/>
    <p:sldId id="300" r:id="rId17"/>
    <p:sldId id="301" r:id="rId18"/>
    <p:sldId id="303" r:id="rId19"/>
    <p:sldId id="288" r:id="rId20"/>
    <p:sldId id="289" r:id="rId21"/>
    <p:sldId id="290" r:id="rId22"/>
    <p:sldId id="292" r:id="rId23"/>
    <p:sldId id="293" r:id="rId24"/>
    <p:sldId id="294" r:id="rId25"/>
    <p:sldId id="297" r:id="rId26"/>
    <p:sldId id="27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E08"/>
    <a:srgbClr val="B92D14"/>
    <a:srgbClr val="35759D"/>
    <a:srgbClr val="35B19D"/>
    <a:srgbClr val="000000"/>
    <a:srgbClr val="FFFF00"/>
    <a:srgbClr val="491403"/>
    <a:srgbClr val="3A1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536" autoAdjust="0"/>
    <p:restoredTop sz="95596" autoAdjust="0"/>
  </p:normalViewPr>
  <p:slideViewPr>
    <p:cSldViewPr>
      <p:cViewPr>
        <p:scale>
          <a:sx n="100" d="100"/>
          <a:sy n="100" d="100"/>
        </p:scale>
        <p:origin x="83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708AD2-5C02-4588-9BBA-CB9B945923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25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5EC47-4D24-4B61-8711-DB5033A57D52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91CAD-B0B1-46B3-A68A-82B174FE2A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05F27-8E03-41DB-B8F2-3537E3A58702}" type="slidenum">
              <a:rPr lang="en-US"/>
              <a:pPr/>
              <a:t>26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5245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3825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4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7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37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2954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2954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2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4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9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047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775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613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2296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315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doe.whro.org/elementary_reading/ThinkAloud1-20-2010_F8_FastStart_512k.sw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31242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COMPREHENSION PRESENTATION </a:t>
            </a:r>
            <a:br>
              <a:rPr lang="en-US" sz="3600" dirty="0" smtClean="0"/>
            </a:br>
            <a:r>
              <a:rPr lang="en-US" sz="3600" dirty="0" smtClean="0"/>
              <a:t>With Teacher Assistants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Presented </a:t>
            </a:r>
            <a:r>
              <a:rPr lang="en-US" sz="3200" dirty="0" smtClean="0"/>
              <a:t>by:</a:t>
            </a:r>
            <a:br>
              <a:rPr lang="en-US" sz="3200" dirty="0" smtClean="0"/>
            </a:br>
            <a:r>
              <a:rPr lang="en-US" sz="3200" dirty="0" smtClean="0"/>
              <a:t>Susan Frazier</a:t>
            </a:r>
            <a:br>
              <a:rPr lang="en-US" sz="3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</a:t>
            </a:r>
            <a:r>
              <a:rPr lang="en-US" dirty="0" err="1" smtClean="0"/>
              <a:t>Alouds</a:t>
            </a:r>
            <a:r>
              <a:rPr lang="en-US" dirty="0" smtClean="0"/>
              <a:t> – a way to model the thinking processes that readers use to understand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FOR THINK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/>
              <a:t>Adult:</a:t>
            </a:r>
          </a:p>
          <a:p>
            <a:pPr marL="742950" lvl="2" indent="-342900"/>
            <a:r>
              <a:rPr lang="en-US" u="sng" dirty="0" smtClean="0"/>
              <a:t>reads</a:t>
            </a:r>
            <a:r>
              <a:rPr lang="en-US" dirty="0" smtClean="0"/>
              <a:t> </a:t>
            </a:r>
            <a:r>
              <a:rPr lang="en-US" dirty="0"/>
              <a:t>aloud to student while stopping to “talk aloud” about the characters, the setting or the </a:t>
            </a:r>
            <a:r>
              <a:rPr lang="en-US" dirty="0" smtClean="0"/>
              <a:t>events</a:t>
            </a:r>
          </a:p>
          <a:p>
            <a:pPr marL="742950" lvl="2" indent="-342900"/>
            <a:r>
              <a:rPr lang="en-US" u="sng" dirty="0" smtClean="0"/>
              <a:t>talks about </a:t>
            </a:r>
            <a:r>
              <a:rPr lang="en-US" dirty="0" smtClean="0"/>
              <a:t>what she thinks an unfamiliar word means</a:t>
            </a:r>
          </a:p>
          <a:p>
            <a:pPr marL="742950" lvl="2" indent="-342900"/>
            <a:r>
              <a:rPr lang="en-US" u="sng" dirty="0" smtClean="0"/>
              <a:t>describes</a:t>
            </a:r>
            <a:r>
              <a:rPr lang="en-US" dirty="0" smtClean="0"/>
              <a:t> what mental images she is having as she reads</a:t>
            </a:r>
          </a:p>
          <a:p>
            <a:pPr marL="742950" lvl="2" indent="-342900"/>
            <a:r>
              <a:rPr lang="en-US" u="sng" dirty="0"/>
              <a:t>d</a:t>
            </a:r>
            <a:r>
              <a:rPr lang="en-US" u="sng" dirty="0" smtClean="0"/>
              <a:t>iscusses</a:t>
            </a:r>
            <a:r>
              <a:rPr lang="en-US" dirty="0" smtClean="0"/>
              <a:t> parts she doesn’t quite understand and attempts to make sense of it</a:t>
            </a:r>
          </a:p>
          <a:p>
            <a:pPr marL="342900" lvl="1" indent="-342900">
              <a:buFontTx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6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DEMONSTRATION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www.vdoe.whro.org/elementary_reading/ThinkAloud1-20-2010_F8_FastStart_512k.swf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21072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book from the table and read it together as a group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err="1" smtClean="0"/>
              <a:t>stickies</a:t>
            </a:r>
            <a:r>
              <a:rPr lang="en-US" dirty="0" smtClean="0"/>
              <a:t> to make notes to help them incorporate the think aloud strategies as they 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TEXT TO SELF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800" dirty="0" smtClean="0"/>
              <a:t>Encourage </a:t>
            </a:r>
            <a:r>
              <a:rPr lang="en-US" sz="2800" dirty="0"/>
              <a:t>and model for students how to make connections that resonate with their lives and draw them closer to the text.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Focus </a:t>
            </a:r>
            <a:r>
              <a:rPr lang="en-US" sz="2800" dirty="0"/>
              <a:t>on events and ideas that reoccur across the text, rather than minor </a:t>
            </a:r>
            <a:r>
              <a:rPr lang="en-US" sz="2800" dirty="0" smtClean="0"/>
              <a:t>details.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57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Text to Text</a:t>
            </a:r>
          </a:p>
          <a:p>
            <a:pPr marL="0" indent="0">
              <a:buNone/>
            </a:pPr>
            <a:r>
              <a:rPr lang="en-US" sz="2400" dirty="0" smtClean="0"/>
              <a:t>Create/display </a:t>
            </a:r>
            <a:r>
              <a:rPr lang="en-US" sz="2400" dirty="0"/>
              <a:t>a </a:t>
            </a:r>
            <a:r>
              <a:rPr lang="en-US" sz="2400" dirty="0" smtClean="0"/>
              <a:t>chart </a:t>
            </a:r>
            <a:r>
              <a:rPr lang="en-US" sz="2400" dirty="0"/>
              <a:t>of </a:t>
            </a:r>
            <a:r>
              <a:rPr lang="en-US" sz="2400" dirty="0" smtClean="0"/>
              <a:t>books </a:t>
            </a:r>
            <a:r>
              <a:rPr lang="en-US" sz="2400" dirty="0"/>
              <a:t>that you have read together as a class to support these connections.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Introduce </a:t>
            </a:r>
            <a:r>
              <a:rPr lang="en-US" sz="2400" dirty="0"/>
              <a:t>and make a list of the types of text-to-text connections students can make, such as </a:t>
            </a:r>
            <a:r>
              <a:rPr lang="en-US" sz="2400" u="sng" dirty="0"/>
              <a:t>comparing characters’ personalities and actions</a:t>
            </a:r>
            <a:r>
              <a:rPr lang="en-US" sz="2400" dirty="0"/>
              <a:t>, </a:t>
            </a:r>
            <a:r>
              <a:rPr lang="en-US" sz="2400" u="sng" dirty="0"/>
              <a:t>story events</a:t>
            </a:r>
            <a:r>
              <a:rPr lang="en-US" sz="2400" dirty="0"/>
              <a:t>, </a:t>
            </a:r>
            <a:r>
              <a:rPr lang="en-US" sz="2400" u="sng" dirty="0"/>
              <a:t>themes or messages </a:t>
            </a:r>
            <a:r>
              <a:rPr lang="en-US" sz="2400" dirty="0"/>
              <a:t>the author is trying to convey, and </a:t>
            </a:r>
            <a:r>
              <a:rPr lang="en-US" sz="2400" u="sng" dirty="0"/>
              <a:t>different versions of the same story</a:t>
            </a:r>
            <a:r>
              <a:rPr lang="en-US" sz="2400" dirty="0"/>
              <a:t>.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5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Text to World</a:t>
            </a:r>
          </a:p>
          <a:p>
            <a:pPr marL="0" indent="0">
              <a:buNone/>
            </a:pPr>
            <a:r>
              <a:rPr lang="en-US" sz="2800" dirty="0"/>
              <a:t>World issues and events are often reflected in nonfiction magazine articles students may read and discuss, and can also be found in literature </a:t>
            </a:r>
            <a:r>
              <a:rPr lang="en-US" sz="2800" u="sng" dirty="0"/>
              <a:t>where a character is in conflict </a:t>
            </a:r>
            <a:r>
              <a:rPr lang="en-US" sz="2800" dirty="0"/>
              <a:t>with larger societal </a:t>
            </a:r>
            <a:r>
              <a:rPr lang="en-US" sz="2800" dirty="0" smtClean="0"/>
              <a:t>issues</a:t>
            </a:r>
            <a:r>
              <a:rPr lang="en-US" sz="280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Connections…..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S</a:t>
            </a:r>
            <a:r>
              <a:rPr lang="en-US" sz="2800" dirty="0" smtClean="0"/>
              <a:t>tudents </a:t>
            </a:r>
            <a:r>
              <a:rPr lang="en-US" sz="2800" u="sng" dirty="0"/>
              <a:t>draw or write </a:t>
            </a:r>
            <a:r>
              <a:rPr lang="en-US" sz="2800" dirty="0"/>
              <a:t>what they see in their book’s illustrations. In fiction, they can focus on the </a:t>
            </a:r>
            <a:r>
              <a:rPr lang="en-US" sz="2800" u="sng" dirty="0"/>
              <a:t>facial expressions </a:t>
            </a:r>
            <a:r>
              <a:rPr lang="en-US" sz="2800" dirty="0"/>
              <a:t>of the characters, their </a:t>
            </a:r>
            <a:r>
              <a:rPr lang="en-US" sz="2800" u="sng" dirty="0"/>
              <a:t>actions</a:t>
            </a:r>
            <a:r>
              <a:rPr lang="en-US" sz="2800" dirty="0"/>
              <a:t>, and the </a:t>
            </a:r>
            <a:r>
              <a:rPr lang="en-US" sz="2800" u="sng" dirty="0"/>
              <a:t>setting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In </a:t>
            </a:r>
            <a:r>
              <a:rPr lang="en-US" sz="2800" dirty="0"/>
              <a:t>nonfiction, they can focus on the </a:t>
            </a:r>
            <a:r>
              <a:rPr lang="en-US" sz="2800" u="sng" dirty="0"/>
              <a:t>information contained within </a:t>
            </a:r>
            <a:r>
              <a:rPr lang="en-US" sz="2800" dirty="0"/>
              <a:t>the photographs, diagrams, maps, and charts.</a:t>
            </a:r>
          </a:p>
        </p:txBody>
      </p:sp>
    </p:spTree>
    <p:extLst>
      <p:ext uri="{BB962C8B-B14F-4D97-AF65-F5344CB8AC3E}">
        <p14:creationId xmlns:p14="http://schemas.microsoft.com/office/powerpoint/2010/main" val="355910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from one of the text connections</a:t>
            </a:r>
          </a:p>
          <a:p>
            <a:r>
              <a:rPr lang="en-US" dirty="0" smtClean="0"/>
              <a:t>Read a book as a group and discuss how you would model for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Helping students create “mind” pictures as they read or listen to stories.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5749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is comprehension?</a:t>
            </a:r>
            <a:endParaRPr lang="ru-RU" sz="4000" dirty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ko-KR" sz="3600" dirty="0" smtClean="0">
                <a:latin typeface="MS Gothic" pitchFamily="49" charset="-128"/>
                <a:ea typeface="MS Gothic" pitchFamily="49" charset="-128"/>
              </a:rPr>
              <a:t>Turn and talk to a partner about </a:t>
            </a:r>
            <a:r>
              <a:rPr lang="en-US" altLang="ko-KR" sz="3600" b="1" dirty="0" smtClean="0">
                <a:solidFill>
                  <a:schemeClr val="tx1"/>
                </a:solidFill>
                <a:latin typeface="MS Gothic" pitchFamily="49" charset="-128"/>
                <a:ea typeface="MS Gothic" pitchFamily="49" charset="-128"/>
              </a:rPr>
              <a:t>YOUR</a:t>
            </a:r>
            <a:r>
              <a:rPr lang="en-US" altLang="ko-KR" sz="3600" dirty="0" smtClean="0">
                <a:latin typeface="MS Gothic" pitchFamily="49" charset="-128"/>
                <a:ea typeface="MS Gothic" pitchFamily="49" charset="-128"/>
              </a:rPr>
              <a:t> definition of comprehension… Be prepared to share some key words with the group after your discussion.</a:t>
            </a:r>
            <a:endParaRPr lang="en-US" altLang="ko-KR" sz="3600" dirty="0">
              <a:latin typeface="MS Gothic" pitchFamily="49" charset="-128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DEMONSTRATION/PRACTICE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 read the text, use the paper provided to draw pictures/images that come to mind.  Be prepared to share with a partner.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2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AND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to a partner and share your pictures/ images.</a:t>
            </a:r>
          </a:p>
          <a:p>
            <a:r>
              <a:rPr lang="en-US" dirty="0" smtClean="0"/>
              <a:t>Discuss how your pictures are similar/different and reasons WHY.</a:t>
            </a:r>
          </a:p>
          <a:p>
            <a:r>
              <a:rPr lang="en-US" dirty="0" smtClean="0"/>
              <a:t>Listen as I read the text again and add details to your picture.</a:t>
            </a:r>
          </a:p>
          <a:p>
            <a:r>
              <a:rPr lang="en-US" dirty="0" smtClean="0"/>
              <a:t>Turn and talk to your partner about what you added and why.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9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are taught to “tell what the text is about in a shorter way.”</a:t>
            </a:r>
          </a:p>
          <a:p>
            <a:r>
              <a:rPr lang="en-US" dirty="0" smtClean="0"/>
              <a:t>For fiction, students tell:</a:t>
            </a:r>
          </a:p>
          <a:p>
            <a:pPr lvl="1"/>
            <a:r>
              <a:rPr lang="en-US" dirty="0" smtClean="0"/>
              <a:t>Beginning, Middle and End</a:t>
            </a:r>
          </a:p>
          <a:p>
            <a:r>
              <a:rPr lang="en-US" dirty="0" smtClean="0"/>
              <a:t>For non-fiction, students tell:</a:t>
            </a:r>
          </a:p>
          <a:p>
            <a:pPr lvl="1"/>
            <a:r>
              <a:rPr lang="en-US" dirty="0" smtClean="0"/>
              <a:t>Topic and important information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66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teach 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helps students to remember the text better by “recapping” the important events/facts they have just 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Process for teaching summarizing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fairy tale to model</a:t>
            </a:r>
          </a:p>
          <a:p>
            <a:r>
              <a:rPr lang="en-US" dirty="0" smtClean="0"/>
              <a:t>Read the fairy tale aloud</a:t>
            </a:r>
          </a:p>
          <a:p>
            <a:r>
              <a:rPr lang="en-US" dirty="0" smtClean="0"/>
              <a:t>At the conclusion of the fairy tale, tell just the main character(s) and the events (beginning, middle, ending)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who will read and who will summarize</a:t>
            </a:r>
          </a:p>
          <a:p>
            <a:r>
              <a:rPr lang="en-US" dirty="0" smtClean="0"/>
              <a:t>To make it more fun, pretend that each </a:t>
            </a:r>
            <a:r>
              <a:rPr lang="en-US" smtClean="0"/>
              <a:t>word equals </a:t>
            </a:r>
            <a:r>
              <a:rPr lang="en-US" dirty="0" smtClean="0"/>
              <a:t>10 cents, and you CAN ONLY spend $4.00 ( 40 words)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79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tx2"/>
                </a:solidFill>
              </a:rPr>
              <a:t>Print master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COMPREHENSION COMPONENTS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7315200" cy="4800600"/>
          </a:xfrm>
        </p:spPr>
        <p:txBody>
          <a:bodyPr/>
          <a:lstStyle/>
          <a:p>
            <a:r>
              <a:rPr lang="en-US" sz="1800" u="sng" dirty="0"/>
              <a:t>Activate</a:t>
            </a:r>
            <a:r>
              <a:rPr lang="en-US" sz="1800" dirty="0"/>
              <a:t> prior knowledge, and connect the applicable prior experiences to the reading </a:t>
            </a:r>
          </a:p>
          <a:p>
            <a:r>
              <a:rPr lang="en-US" sz="1800" u="sng" dirty="0"/>
              <a:t>Set</a:t>
            </a:r>
            <a:r>
              <a:rPr lang="en-US" sz="1800" dirty="0"/>
              <a:t> Purposes</a:t>
            </a:r>
          </a:p>
          <a:p>
            <a:r>
              <a:rPr lang="en-US" sz="1800" u="sng" dirty="0"/>
              <a:t>Predict</a:t>
            </a:r>
          </a:p>
          <a:p>
            <a:r>
              <a:rPr lang="en-US" sz="1800" u="sng" dirty="0"/>
              <a:t>Decode</a:t>
            </a:r>
            <a:r>
              <a:rPr lang="en-US" sz="1800" dirty="0"/>
              <a:t> Text — identify word and sentence meanings</a:t>
            </a:r>
          </a:p>
          <a:p>
            <a:r>
              <a:rPr lang="en-US" sz="1800" u="sng" dirty="0"/>
              <a:t>Summarize</a:t>
            </a:r>
            <a:r>
              <a:rPr lang="en-US" sz="1800" dirty="0"/>
              <a:t> — bring meaning forward throughout the </a:t>
            </a:r>
            <a:r>
              <a:rPr lang="en-US" sz="1800" dirty="0" smtClean="0"/>
              <a:t>reading</a:t>
            </a:r>
            <a:endParaRPr lang="en-US" sz="1800" dirty="0"/>
          </a:p>
          <a:p>
            <a:r>
              <a:rPr lang="en-US" sz="1800" u="sng" dirty="0"/>
              <a:t>Visualize</a:t>
            </a:r>
            <a:r>
              <a:rPr lang="en-US" sz="1800" dirty="0"/>
              <a:t> — see characters, settings, situations, ideas, mental models</a:t>
            </a:r>
          </a:p>
          <a:p>
            <a:r>
              <a:rPr lang="en-US" sz="1800" u="sng" dirty="0"/>
              <a:t>Question</a:t>
            </a:r>
          </a:p>
          <a:p>
            <a:r>
              <a:rPr lang="en-US" sz="1800" u="sng" dirty="0"/>
              <a:t>Monitor</a:t>
            </a:r>
            <a:r>
              <a:rPr lang="en-US" sz="1800" dirty="0"/>
              <a:t> understanding - </a:t>
            </a:r>
            <a:r>
              <a:rPr lang="en-US" sz="1800" dirty="0" smtClean="0"/>
              <a:t>difference </a:t>
            </a:r>
            <a:r>
              <a:rPr lang="en-US" sz="1800" dirty="0"/>
              <a:t>between good and poor readers is that good readers know when — and often why — they are not comprehending</a:t>
            </a:r>
          </a:p>
          <a:p>
            <a:r>
              <a:rPr lang="en-US" sz="1800" u="sng" dirty="0"/>
              <a:t>Use</a:t>
            </a:r>
            <a:r>
              <a:rPr lang="en-US" sz="1800" dirty="0"/>
              <a:t> Clarifying and Corrective </a:t>
            </a:r>
            <a:r>
              <a:rPr lang="en-US" sz="1800" dirty="0" smtClean="0"/>
              <a:t>strategies</a:t>
            </a:r>
            <a:endParaRPr lang="en-US" sz="1800" dirty="0"/>
          </a:p>
          <a:p>
            <a:r>
              <a:rPr lang="en-US" sz="1800" u="sng" dirty="0"/>
              <a:t>Reflect</a:t>
            </a:r>
            <a:r>
              <a:rPr lang="en-US" sz="1800" dirty="0"/>
              <a:t> on and Apply the meaning that has been made to new situations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2391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simplified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Comprehension is……..</a:t>
            </a:r>
          </a:p>
          <a:p>
            <a:pPr lvl="1"/>
            <a:r>
              <a:rPr lang="en-US" sz="3600" dirty="0" smtClean="0"/>
              <a:t>The REASON for reading</a:t>
            </a:r>
          </a:p>
          <a:p>
            <a:pPr lvl="1"/>
            <a:r>
              <a:rPr lang="en-US" sz="3600" dirty="0" smtClean="0"/>
              <a:t>An ACTIVE process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153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Listen as I read the following excerpt and jot down each of the components YOU use as you listen.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8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Key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Summarizing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05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my role?????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Reinforce and provide guided practice opportunities for students to master these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2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in the world do I do that?</a:t>
            </a:r>
            <a:endParaRPr lang="en-US" dirty="0"/>
          </a:p>
        </p:txBody>
      </p:sp>
      <p:pic>
        <p:nvPicPr>
          <p:cNvPr id="1026" name="Picture 2" descr="C:\Users\susan.frazier\Desktop\jhan688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7" y="1295400"/>
            <a:ext cx="3757613" cy="440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17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Use with Students: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Think </a:t>
            </a:r>
            <a:r>
              <a:rPr lang="en-US" dirty="0" err="1" smtClean="0"/>
              <a:t>Alouds</a:t>
            </a:r>
            <a:endParaRPr lang="en-US" dirty="0"/>
          </a:p>
          <a:p>
            <a:pPr algn="r"/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4">
      <a:dk1>
        <a:srgbClr val="4D4D4D"/>
      </a:dk1>
      <a:lt1>
        <a:srgbClr val="FFFFFF"/>
      </a:lt1>
      <a:dk2>
        <a:srgbClr val="4D4D4D"/>
      </a:dk2>
      <a:lt2>
        <a:srgbClr val="B92D14"/>
      </a:lt2>
      <a:accent1>
        <a:srgbClr val="D34E13"/>
      </a:accent1>
      <a:accent2>
        <a:srgbClr val="DC9009"/>
      </a:accent2>
      <a:accent3>
        <a:srgbClr val="FFFFFF"/>
      </a:accent3>
      <a:accent4>
        <a:srgbClr val="404040"/>
      </a:accent4>
      <a:accent5>
        <a:srgbClr val="E6B2AA"/>
      </a:accent5>
      <a:accent6>
        <a:srgbClr val="C78207"/>
      </a:accent6>
      <a:hlink>
        <a:srgbClr val="EEC633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965300"/>
        </a:lt2>
        <a:accent1>
          <a:srgbClr val="AC6000"/>
        </a:accent1>
        <a:accent2>
          <a:srgbClr val="C96409"/>
        </a:accent2>
        <a:accent3>
          <a:srgbClr val="FFFFFF"/>
        </a:accent3>
        <a:accent4>
          <a:srgbClr val="404040"/>
        </a:accent4>
        <a:accent5>
          <a:srgbClr val="D2B6AA"/>
        </a:accent5>
        <a:accent6>
          <a:srgbClr val="B65A07"/>
        </a:accent6>
        <a:hlink>
          <a:srgbClr val="C67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AC6000"/>
        </a:accent1>
        <a:accent2>
          <a:srgbClr val="C96409"/>
        </a:accent2>
        <a:accent3>
          <a:srgbClr val="FFFFFF"/>
        </a:accent3>
        <a:accent4>
          <a:srgbClr val="404040"/>
        </a:accent4>
        <a:accent5>
          <a:srgbClr val="D2B6AA"/>
        </a:accent5>
        <a:accent6>
          <a:srgbClr val="B65A07"/>
        </a:accent6>
        <a:hlink>
          <a:srgbClr val="C67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E19604"/>
        </a:accent1>
        <a:accent2>
          <a:srgbClr val="FFAD0C"/>
        </a:accent2>
        <a:accent3>
          <a:srgbClr val="FFFFFF"/>
        </a:accent3>
        <a:accent4>
          <a:srgbClr val="404040"/>
        </a:accent4>
        <a:accent5>
          <a:srgbClr val="EEC9AA"/>
        </a:accent5>
        <a:accent6>
          <a:srgbClr val="E79C0A"/>
        </a:accent6>
        <a:hlink>
          <a:srgbClr val="5C526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E19604"/>
        </a:accent1>
        <a:accent2>
          <a:srgbClr val="FFAD0C"/>
        </a:accent2>
        <a:accent3>
          <a:srgbClr val="FFFFFF"/>
        </a:accent3>
        <a:accent4>
          <a:srgbClr val="404040"/>
        </a:accent4>
        <a:accent5>
          <a:srgbClr val="EEC9AA"/>
        </a:accent5>
        <a:accent6>
          <a:srgbClr val="E79C0A"/>
        </a:accent6>
        <a:hlink>
          <a:srgbClr val="3C353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32C0C"/>
        </a:lt2>
        <a:accent1>
          <a:srgbClr val="8B4A06"/>
        </a:accent1>
        <a:accent2>
          <a:srgbClr val="D26E16"/>
        </a:accent2>
        <a:accent3>
          <a:srgbClr val="FFFFFF"/>
        </a:accent3>
        <a:accent4>
          <a:srgbClr val="404040"/>
        </a:accent4>
        <a:accent5>
          <a:srgbClr val="C4B1AA"/>
        </a:accent5>
        <a:accent6>
          <a:srgbClr val="BE6313"/>
        </a:accent6>
        <a:hlink>
          <a:srgbClr val="FE93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32C0C"/>
        </a:lt2>
        <a:accent1>
          <a:srgbClr val="8B4A06"/>
        </a:accent1>
        <a:accent2>
          <a:srgbClr val="D26E16"/>
        </a:accent2>
        <a:accent3>
          <a:srgbClr val="FFFFFF"/>
        </a:accent3>
        <a:accent4>
          <a:srgbClr val="404040"/>
        </a:accent4>
        <a:accent5>
          <a:srgbClr val="C4B1AA"/>
        </a:accent5>
        <a:accent6>
          <a:srgbClr val="BE6313"/>
        </a:accent6>
        <a:hlink>
          <a:srgbClr val="F581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528</TotalTime>
  <Words>772</Words>
  <Application>Microsoft Office PowerPoint</Application>
  <PresentationFormat>On-screen Show (4:3)</PresentationFormat>
  <Paragraphs>93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powerpoint-template</vt:lpstr>
      <vt:lpstr>   COMPREHENSION PRESENTATION  With Teacher Assistants Presented by: Susan Frazier   </vt:lpstr>
      <vt:lpstr>What is comprehension?</vt:lpstr>
      <vt:lpstr>COMPREHENSION COMPONENTS</vt:lpstr>
      <vt:lpstr>A simplified definition</vt:lpstr>
      <vt:lpstr>DEMONSTRATION</vt:lpstr>
      <vt:lpstr> Key Strategies</vt:lpstr>
      <vt:lpstr>So what is my role?????</vt:lpstr>
      <vt:lpstr>How in the world do I do that?</vt:lpstr>
      <vt:lpstr>Strategies to Use with Students:</vt:lpstr>
      <vt:lpstr>PowerPoint Presentation</vt:lpstr>
      <vt:lpstr>PROCESS FOR THINK ALOUD</vt:lpstr>
      <vt:lpstr>PowerPoint Presentation</vt:lpstr>
      <vt:lpstr>Practice opportunity</vt:lpstr>
      <vt:lpstr>Making Connections</vt:lpstr>
      <vt:lpstr>Making Connections:</vt:lpstr>
      <vt:lpstr>Making Connections</vt:lpstr>
      <vt:lpstr>Teaching Connections…..</vt:lpstr>
      <vt:lpstr>Practice Opportunities</vt:lpstr>
      <vt:lpstr>VISUALIZING</vt:lpstr>
      <vt:lpstr>DEMONSTRATION/PRACTICE</vt:lpstr>
      <vt:lpstr>TURN AND TALK</vt:lpstr>
      <vt:lpstr>SUMMARIZING</vt:lpstr>
      <vt:lpstr>WHY teach summarizing</vt:lpstr>
      <vt:lpstr>Process for teaching summarizing</vt:lpstr>
      <vt:lpstr>Partner Practice</vt:lpstr>
      <vt:lpstr>Print master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Susan Frazier</dc:creator>
  <cp:lastModifiedBy>Susan Frazier</cp:lastModifiedBy>
  <cp:revision>39</cp:revision>
  <dcterms:created xsi:type="dcterms:W3CDTF">2012-07-12T14:19:18Z</dcterms:created>
  <dcterms:modified xsi:type="dcterms:W3CDTF">2012-08-10T14:36:07Z</dcterms:modified>
</cp:coreProperties>
</file>